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01" r:id="rId2"/>
    <p:sldId id="303" r:id="rId3"/>
    <p:sldId id="304" r:id="rId4"/>
    <p:sldId id="306" r:id="rId5"/>
    <p:sldId id="307" r:id="rId6"/>
    <p:sldId id="308" r:id="rId7"/>
    <p:sldId id="309" r:id="rId8"/>
    <p:sldId id="310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7A8"/>
    <a:srgbClr val="6E90BA"/>
    <a:srgbClr val="4F81BD"/>
    <a:srgbClr val="D0D8E8"/>
    <a:srgbClr val="FAA30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47F1B-2800-FDCC-2A53-CB9FBE8F3F9A}" v="27" dt="2024-03-02T17:49:49.644"/>
    <p1510:client id="{A506C2E3-718D-1710-9EEB-2978898AE2E6}" v="7" dt="2024-03-02T17:51:57.681"/>
    <p1510:client id="{CC66CC1C-9D02-4A08-9578-77C47C626FA2}" v="186" dt="2024-03-02T17:50:02.918"/>
    <p1510:client id="{D71E6C47-C38A-1D0D-D52D-0D8A9472C76C}" v="449" dt="2024-03-02T17:50:02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A3EFE-3C97-4C56-8AEF-9B337D9679BD}" type="datetimeFigureOut">
              <a:rPr lang="pt-PT" smtClean="0"/>
              <a:pPr/>
              <a:t>02/03/2024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5A26D-362D-4B72-826E-9F50C41292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236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4276"/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5A26D-362D-4B72-826E-9F50C41292C6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952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4276"/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5A26D-362D-4B72-826E-9F50C41292C6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2202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4276"/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5A26D-362D-4B72-826E-9F50C41292C6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744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4276"/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5A26D-362D-4B72-826E-9F50C41292C6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78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87059-A949-4A4A-1F88-AC339457F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D3603-6E26-D32A-A617-C21A2C878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258D6-CC13-84FB-8868-D5E35DC61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4276"/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608D2-6B5E-5913-D83C-F422EF412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5A26D-362D-4B72-826E-9F50C41292C6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503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4276"/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5A26D-362D-4B72-826E-9F50C41292C6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594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CC-5EEA-2FB1-B05D-7B8C0C192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3218F-B1DB-901A-9443-9ADD31CB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E8E61-5244-0019-E6D4-0BA29392B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4276"/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2153C-223F-3FA3-77A2-09CE35CB21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5A26D-362D-4B72-826E-9F50C41292C6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178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4A2D-5269-257E-9011-0AF7D247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C975B-714D-F0E2-BCBE-668EFBD65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F2D2D-48FD-0BAC-C969-6F39AE02F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4276"/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05995-D170-6B61-1F3D-14BAFC7EC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5A26D-362D-4B72-826E-9F50C41292C6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996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CEBE-58F6-445C-91F0-A4C0FC2E4723}" type="datetime1">
              <a:rPr lang="pt-PT" smtClean="0"/>
              <a:t>02/03/2024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11AE-D31E-4A2C-A0DE-B9B8BCD8C16F}" type="datetime1">
              <a:rPr lang="pt-PT" smtClean="0"/>
              <a:t>02/03/2024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4CA9-8B64-43FC-8C23-A47A5C4EF5E6}" type="datetime1">
              <a:rPr lang="pt-PT" smtClean="0"/>
              <a:t>02/03/2024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96F9-23A3-41BA-9ADD-24E687D8340E}" type="datetime1">
              <a:rPr lang="pt-PT" smtClean="0"/>
              <a:t>02/03/2024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3129-3413-435F-A762-E74E9AEC8219}" type="datetime1">
              <a:rPr lang="pt-PT" smtClean="0"/>
              <a:t>02/03/2024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2ED0-DA81-4B9D-942A-2D9BD4F4BF9D}" type="datetime1">
              <a:rPr lang="pt-PT" smtClean="0"/>
              <a:t>02/03/2024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C586-E662-4CFB-88BD-8180D2A284BD}" type="datetime1">
              <a:rPr lang="pt-PT" smtClean="0"/>
              <a:t>02/03/2024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C796-F1E2-4011-AC97-5E5D47791B0C}" type="datetime1">
              <a:rPr lang="pt-PT" smtClean="0"/>
              <a:t>02/03/2024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A3E7-5E77-480B-8F8B-5C2BE5E39EC2}" type="datetime1">
              <a:rPr lang="pt-PT" smtClean="0"/>
              <a:t>02/03/2024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5" name="Picture 2" descr="Resultado de imagem para imagens Centro Algoritm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470" y="116633"/>
            <a:ext cx="1691321" cy="77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79221-619D-474F-8B63-92AE53E96E85}" type="datetime1">
              <a:rPr lang="pt-PT" smtClean="0"/>
              <a:t>02/03/2024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2BD48-1066-4FE8-9D3C-FC8D5899889F}" type="datetime1">
              <a:rPr lang="pt-PT" smtClean="0"/>
              <a:t>02/03/2024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CC17A-CE93-4818-938F-102FCE523030}" type="datetime1">
              <a:rPr lang="pt-PT" smtClean="0"/>
              <a:t>02/03/2024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0B7A6-E1FA-4C44-9DCE-5A57F158E1F1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llouro@dei.uminho.pt" TargetMode="External"/><Relationship Id="rId5" Type="http://schemas.openxmlformats.org/officeDocument/2006/relationships/hyperlink" Target="mailto:estela.bicho@dei.uminho.pt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5440" y="1564508"/>
            <a:ext cx="9089136" cy="14700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PT" sz="3400" b="1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ea typeface="+mn-ea"/>
                <a:cs typeface="+mn-cs"/>
              </a:rPr>
              <a:t>Autonomous</a:t>
            </a: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ea typeface="+mn-ea"/>
                <a:cs typeface="+mn-cs"/>
              </a:rPr>
              <a:t> </a:t>
            </a:r>
            <a:r>
              <a:rPr lang="pt-PT" sz="3400" b="1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</a:rPr>
              <a:t>Intelligent</a:t>
            </a: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pt-PT" sz="3400" b="1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ea typeface="+mn-ea"/>
                <a:cs typeface="+mn-cs"/>
              </a:rPr>
              <a:t>Systems</a:t>
            </a: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ea typeface="+mn-ea"/>
                <a:cs typeface="+mn-cs"/>
              </a:rPr>
              <a:t> 2023/2024: </a:t>
            </a:r>
            <a:b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ea typeface="+mn-ea"/>
                <a:cs typeface="+mn-cs"/>
              </a:rPr>
            </a:br>
            <a:r>
              <a:rPr lang="pt-PT" sz="2600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srgbClr val="C00000"/>
                </a:solidFill>
                <a:ea typeface="+mn-ea"/>
                <a:cs typeface="+mn-cs"/>
              </a:rPr>
              <a:t>CNC </a:t>
            </a:r>
            <a:r>
              <a:rPr lang="pt-PT" sz="2600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srgbClr val="C00000"/>
                </a:solidFill>
                <a:cs typeface="Calibri"/>
              </a:rPr>
              <a:t>Project </a:t>
            </a:r>
            <a:r>
              <a:rPr lang="pt-PT" sz="2600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srgbClr val="C00000"/>
                </a:solidFill>
                <a:cs typeface="Calibri"/>
              </a:rPr>
              <a:t>Presentation</a:t>
            </a:r>
          </a:p>
        </p:txBody>
      </p:sp>
      <p:pic>
        <p:nvPicPr>
          <p:cNvPr id="7" name="Picture 9" descr="EENG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425" y="-9163"/>
            <a:ext cx="17653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 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6675" y="-9746"/>
            <a:ext cx="5256584" cy="882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35360" y="5104625"/>
            <a:ext cx="4174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Professors:</a:t>
            </a:r>
          </a:p>
          <a:p>
            <a:r>
              <a:rPr lang="pt-PT" sz="1400">
                <a:solidFill>
                  <a:srgbClr val="0070C0"/>
                </a:solidFill>
              </a:rPr>
              <a:t>Estela Bicho Erlhagen, </a:t>
            </a:r>
            <a:r>
              <a:rPr lang="pt-PT" sz="140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estela.bicho@dei.uminho.pt</a:t>
            </a:r>
            <a:endParaRPr lang="pt-P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PT" sz="1400">
                <a:solidFill>
                  <a:srgbClr val="0070C0"/>
                </a:solidFill>
              </a:rPr>
              <a:t>Sergio Monteiro, </a:t>
            </a:r>
            <a:r>
              <a:rPr lang="pt-P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sergio@dei.uminho.pt</a:t>
            </a:r>
          </a:p>
          <a:p>
            <a:r>
              <a:rPr lang="pt-PT" sz="1400">
                <a:solidFill>
                  <a:srgbClr val="0070C0"/>
                </a:solidFill>
              </a:rPr>
              <a:t>Luís Louro, </a:t>
            </a:r>
            <a:r>
              <a:rPr lang="pt-PT" sz="140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louro@dei.uminho.pt</a:t>
            </a:r>
            <a:endParaRPr lang="pt-P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PT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Dept. of Industrial Electronics</a:t>
            </a:r>
          </a:p>
          <a:p>
            <a:r>
              <a:rPr lang="pt-PT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University of Minho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1344" y="1006971"/>
            <a:ext cx="9145016" cy="7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20000"/>
                <a:lumOff val="80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pt-PT" sz="2000" b="1">
                <a:ln w="10541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</a:rPr>
              <a:t>Master on Industrial Electronics and Computers Engineering</a:t>
            </a:r>
          </a:p>
          <a:p>
            <a:r>
              <a:rPr lang="pt-PT" sz="2000">
                <a:ln w="10541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</a:rPr>
              <a:t>Specialization on Control, Automation and Robotics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5522" y="3592070"/>
            <a:ext cx="489654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pt-PT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pt-PT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4: RIMA </a:t>
            </a:r>
            <a:r>
              <a:rPr lang="pt-PT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Robotics</a:t>
            </a:r>
            <a:endParaRPr lang="pt-PT" sz="24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pt-PT" sz="2200" b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José Vicente Pereira , PG53988</a:t>
            </a:r>
          </a:p>
          <a:p>
            <a:pPr>
              <a:spcBef>
                <a:spcPct val="0"/>
              </a:spcBef>
              <a:defRPr/>
            </a:pPr>
            <a:r>
              <a:rPr lang="pt-PT" sz="2200" b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Matheus Costa, PG50649</a:t>
            </a:r>
          </a:p>
          <a:p>
            <a:pPr>
              <a:spcBef>
                <a:spcPct val="0"/>
              </a:spcBef>
              <a:defRPr/>
            </a:pPr>
            <a:r>
              <a:rPr lang="pt-PT" sz="2200" b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Sérgio Fernandes, A95710	</a:t>
            </a:r>
          </a:p>
          <a:p>
            <a:pPr>
              <a:spcBef>
                <a:spcPct val="0"/>
              </a:spcBef>
              <a:defRPr/>
            </a:pPr>
            <a:r>
              <a:rPr lang="pt-PT" sz="2200" b="1">
                <a:solidFill>
                  <a:schemeClr val="accent1">
                    <a:lumMod val="50000"/>
                  </a:schemeClr>
                </a:solidFill>
              </a:rPr>
              <a:t>Susana Guimarães, PG54245</a:t>
            </a:r>
            <a:endParaRPr lang="pt-PT" sz="2200" b="1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>
              <a:spcBef>
                <a:spcPct val="0"/>
              </a:spcBef>
              <a:defRPr/>
            </a:pPr>
            <a:endParaRPr lang="pt-PT" sz="2200" b="1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defRPr/>
            </a:pPr>
            <a:endParaRPr lang="pt-PT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AutoShape 2" descr="Os Marretas regressam à televisã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9" name="Imagem 8" descr="Uma imagem com Cara humana, pessoa, vestuário, retrato&#10;&#10;Descrição gerada automaticamente">
            <a:extLst>
              <a:ext uri="{FF2B5EF4-FFF2-40B4-BE49-F238E27FC236}">
                <a16:creationId xmlns:a16="http://schemas.microsoft.com/office/drawing/2014/main" id="{09BFF49D-11F4-4AF9-CAEF-CD9F1B1D90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5"/>
          <a:stretch/>
        </p:blipFill>
        <p:spPr>
          <a:xfrm>
            <a:off x="9048328" y="3139440"/>
            <a:ext cx="1390361" cy="1658322"/>
          </a:xfrm>
          <a:prstGeom prst="rect">
            <a:avLst/>
          </a:prstGeom>
        </p:spPr>
      </p:pic>
      <p:pic>
        <p:nvPicPr>
          <p:cNvPr id="11" name="Imagem 10" descr="Uma imagem com Cara humana, sorrir, pessoa, vestuário&#10;&#10;Descrição gerada automaticamente">
            <a:extLst>
              <a:ext uri="{FF2B5EF4-FFF2-40B4-BE49-F238E27FC236}">
                <a16:creationId xmlns:a16="http://schemas.microsoft.com/office/drawing/2014/main" id="{184E2CC7-47F6-AC9B-46C1-6E3FE9848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t="13161" r="4242" b="4590"/>
          <a:stretch/>
        </p:blipFill>
        <p:spPr>
          <a:xfrm>
            <a:off x="7407736" y="3139440"/>
            <a:ext cx="1640592" cy="1642710"/>
          </a:xfrm>
          <a:prstGeom prst="rect">
            <a:avLst/>
          </a:prstGeom>
        </p:spPr>
      </p:pic>
      <p:pic>
        <p:nvPicPr>
          <p:cNvPr id="16" name="Imagem 15" descr="Uma imagem com pessoa, Cara humana, vestuário, homem&#10;&#10;Descrição gerada automaticamente">
            <a:extLst>
              <a:ext uri="{FF2B5EF4-FFF2-40B4-BE49-F238E27FC236}">
                <a16:creationId xmlns:a16="http://schemas.microsoft.com/office/drawing/2014/main" id="{FE90A260-93DC-8231-72F6-EBA690C7DD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35841" r="21011" b="21934"/>
          <a:stretch/>
        </p:blipFill>
        <p:spPr>
          <a:xfrm>
            <a:off x="7426008" y="4797762"/>
            <a:ext cx="1604048" cy="153958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A5B62EF-A3A8-8ED2-6223-2AE79273C7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396"/>
          <a:stretch/>
        </p:blipFill>
        <p:spPr>
          <a:xfrm>
            <a:off x="9067445" y="4782150"/>
            <a:ext cx="1371244" cy="1555200"/>
          </a:xfrm>
          <a:prstGeom prst="rect">
            <a:avLst/>
          </a:prstGeom>
        </p:spPr>
      </p:pic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0A67C2A3-CBEE-544D-AC90-3238EE2D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193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553" y="279099"/>
            <a:ext cx="2134375" cy="56288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Logotipo:</a:t>
            </a:r>
            <a:endParaRPr lang="pt-PT" sz="2600">
              <a:ln w="10541" cmpd="sng">
                <a:solidFill>
                  <a:srgbClr val="4F81BD">
                    <a:lumMod val="75000"/>
                  </a:srgbClr>
                </a:solidFill>
                <a:prstDash val="solid"/>
              </a:ln>
              <a:solidFill>
                <a:srgbClr val="C00000"/>
              </a:solidFill>
              <a:cs typeface="Calibri"/>
            </a:endParaRPr>
          </a:p>
        </p:txBody>
      </p:sp>
      <p:pic>
        <p:nvPicPr>
          <p:cNvPr id="7" name="Picture 9" descr="EENG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425" y="-9163"/>
            <a:ext cx="17653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2" descr="Os Marretas regressam à televisã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 descr="Uma imagem com logótipo, Tipo de letra, Gráficos, texto&#10;&#10;Descrição gerada automaticamente">
            <a:extLst>
              <a:ext uri="{FF2B5EF4-FFF2-40B4-BE49-F238E27FC236}">
                <a16:creationId xmlns:a16="http://schemas.microsoft.com/office/drawing/2014/main" id="{88BCA235-CC46-F5A7-63A1-3F329A72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187" y="2348"/>
            <a:ext cx="1270998" cy="1282203"/>
          </a:xfrm>
          <a:prstGeom prst="rect">
            <a:avLst/>
          </a:prstGeom>
        </p:spPr>
      </p:pic>
      <p:pic>
        <p:nvPicPr>
          <p:cNvPr id="8" name="Imagem 7" descr="Uma imagem com texto, captura de ecrã, design, Gráficos&#10;&#10;Descrição gerada automaticamente">
            <a:extLst>
              <a:ext uri="{FF2B5EF4-FFF2-40B4-BE49-F238E27FC236}">
                <a16:creationId xmlns:a16="http://schemas.microsoft.com/office/drawing/2014/main" id="{B72CD978-3DF8-F511-BB7A-A12EF726A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218" y="1592337"/>
            <a:ext cx="4465562" cy="4453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BD68CF0D-A6D3-5C76-6506-92C72CDF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593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059" y="40508"/>
            <a:ext cx="3295517" cy="56288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CNC </a:t>
            </a:r>
            <a:r>
              <a:rPr lang="pt-PT" sz="3400" b="1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Simulation</a:t>
            </a: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:</a:t>
            </a:r>
            <a:endParaRPr lang="pt-PT" sz="2600">
              <a:ln w="10541" cmpd="sng">
                <a:solidFill>
                  <a:srgbClr val="4F81BD">
                    <a:lumMod val="75000"/>
                  </a:srgbClr>
                </a:solidFill>
                <a:prstDash val="solid"/>
              </a:ln>
              <a:solidFill>
                <a:prstClr val="white">
                  <a:lumMod val="50000"/>
                </a:prstClr>
              </a:solidFill>
              <a:cs typeface="Calibri"/>
            </a:endParaRPr>
          </a:p>
        </p:txBody>
      </p:sp>
      <p:pic>
        <p:nvPicPr>
          <p:cNvPr id="7" name="Picture 9" descr="EENG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425" y="-9163"/>
            <a:ext cx="17653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2" descr="Os Marretas regressam à televisã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 descr="Uma imagem com logótipo, Tipo de letra, Gráficos, texto&#10;&#10;Descrição gerada automaticamente">
            <a:extLst>
              <a:ext uri="{FF2B5EF4-FFF2-40B4-BE49-F238E27FC236}">
                <a16:creationId xmlns:a16="http://schemas.microsoft.com/office/drawing/2014/main" id="{88BCA235-CC46-F5A7-63A1-3F329A72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050" y="13910"/>
            <a:ext cx="1236135" cy="12482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8CE1A3C-74A1-9887-022A-359DF4087EA7}"/>
              </a:ext>
            </a:extLst>
          </p:cNvPr>
          <p:cNvSpPr txBox="1"/>
          <p:nvPr/>
        </p:nvSpPr>
        <p:spPr>
          <a:xfrm>
            <a:off x="1984082" y="541748"/>
            <a:ext cx="2927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Image</a:t>
            </a:r>
            <a:r>
              <a:rPr lang="pt-PT" sz="2800" b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 </a:t>
            </a: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Maker</a:t>
            </a:r>
            <a:endParaRPr lang="pt-PT" sz="2800" b="1">
              <a:solidFill>
                <a:srgbClr val="4F77A8"/>
              </a:solidFill>
              <a:latin typeface="+mj-lt"/>
              <a:ea typeface="+mj-lt"/>
              <a:cs typeface="Calibri"/>
            </a:endParaRPr>
          </a:p>
        </p:txBody>
      </p:sp>
      <p:pic>
        <p:nvPicPr>
          <p:cNvPr id="11" name="Imagem 10" descr="Uma imagem com texto, captura de ecrã, software, número&#10;&#10;Descrição gerada automaticamente">
            <a:extLst>
              <a:ext uri="{FF2B5EF4-FFF2-40B4-BE49-F238E27FC236}">
                <a16:creationId xmlns:a16="http://schemas.microsoft.com/office/drawing/2014/main" id="{EE038F95-1602-3B7E-99DB-7C36B6030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08" y="1927957"/>
            <a:ext cx="2919034" cy="3708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Uma imagem com texto, captura de ecrã, diagrama, software&#10;&#10;Descrição gerada automaticamente">
            <a:extLst>
              <a:ext uri="{FF2B5EF4-FFF2-40B4-BE49-F238E27FC236}">
                <a16:creationId xmlns:a16="http://schemas.microsoft.com/office/drawing/2014/main" id="{438BAAE8-7AC1-BDE0-249E-A2ED6AE43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116" y="1258729"/>
            <a:ext cx="7523237" cy="4955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F2DD2DE-332C-F6CB-526B-468F35DC392C}"/>
              </a:ext>
            </a:extLst>
          </p:cNvPr>
          <p:cNvSpPr/>
          <p:nvPr/>
        </p:nvSpPr>
        <p:spPr>
          <a:xfrm>
            <a:off x="514296" y="2795780"/>
            <a:ext cx="2636761" cy="3507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5792F4CD-E8E6-DC9D-F44E-D3D8CD93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3</a:t>
            </a:fld>
            <a:endParaRPr lang="pt-PT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6B31146-8CBE-5825-1054-758DFB8D33B6}"/>
              </a:ext>
            </a:extLst>
          </p:cNvPr>
          <p:cNvSpPr/>
          <p:nvPr/>
        </p:nvSpPr>
        <p:spPr>
          <a:xfrm>
            <a:off x="4046105" y="5396255"/>
            <a:ext cx="7523237" cy="8224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379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059" y="40508"/>
            <a:ext cx="3295517" cy="56288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CNC </a:t>
            </a:r>
            <a:r>
              <a:rPr lang="pt-PT" sz="3400" b="1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Simulation</a:t>
            </a: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:</a:t>
            </a:r>
            <a:endParaRPr lang="pt-PT" sz="2600">
              <a:ln w="10541" cmpd="sng">
                <a:solidFill>
                  <a:srgbClr val="4F81BD">
                    <a:lumMod val="75000"/>
                  </a:srgbClr>
                </a:solidFill>
                <a:prstDash val="solid"/>
              </a:ln>
              <a:solidFill>
                <a:prstClr val="white">
                  <a:lumMod val="50000"/>
                </a:prstClr>
              </a:solidFill>
              <a:cs typeface="Calibri"/>
            </a:endParaRPr>
          </a:p>
        </p:txBody>
      </p:sp>
      <p:pic>
        <p:nvPicPr>
          <p:cNvPr id="7" name="Picture 9" descr="EENG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425" y="-9163"/>
            <a:ext cx="17653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2" descr="Os Marretas regressam à televisã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 descr="Uma imagem com logótipo, Tipo de letra, Gráficos, texto&#10;&#10;Descrição gerada automaticamente">
            <a:extLst>
              <a:ext uri="{FF2B5EF4-FFF2-40B4-BE49-F238E27FC236}">
                <a16:creationId xmlns:a16="http://schemas.microsoft.com/office/drawing/2014/main" id="{88BCA235-CC46-F5A7-63A1-3F329A72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050" y="13910"/>
            <a:ext cx="1236135" cy="12482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8CE1A3C-74A1-9887-022A-359DF4087EA7}"/>
              </a:ext>
            </a:extLst>
          </p:cNvPr>
          <p:cNvSpPr txBox="1"/>
          <p:nvPr/>
        </p:nvSpPr>
        <p:spPr>
          <a:xfrm>
            <a:off x="1984082" y="541748"/>
            <a:ext cx="2927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SimCam</a:t>
            </a:r>
            <a:r>
              <a:rPr lang="pt-PT" sz="2800" b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 </a:t>
            </a: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Export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5792F4CD-E8E6-DC9D-F44E-D3D8CD93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4</a:t>
            </a:fld>
            <a:endParaRPr lang="pt-PT"/>
          </a:p>
        </p:txBody>
      </p:sp>
      <p:pic>
        <p:nvPicPr>
          <p:cNvPr id="4" name="Imagem 3" descr="Uma imagem com texto, diagrama, desenho, esboço&#10;&#10;Descrição gerada automaticamente">
            <a:extLst>
              <a:ext uri="{FF2B5EF4-FFF2-40B4-BE49-F238E27FC236}">
                <a16:creationId xmlns:a16="http://schemas.microsoft.com/office/drawing/2014/main" id="{0A54F24A-AF86-C47E-B410-C3D9A5447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458" y="1207197"/>
            <a:ext cx="5995865" cy="526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03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BCB4-107C-2670-B0DD-52986E98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9BC1-B08A-43E8-1EEB-4BE472E96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059" y="40508"/>
            <a:ext cx="3295517" cy="56288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CNC </a:t>
            </a:r>
            <a:r>
              <a:rPr lang="pt-PT" sz="3400" b="1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Simulation</a:t>
            </a: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:</a:t>
            </a:r>
            <a:endParaRPr lang="pt-PT" sz="2600">
              <a:ln w="10541" cmpd="sng">
                <a:solidFill>
                  <a:srgbClr val="4F81BD">
                    <a:lumMod val="75000"/>
                  </a:srgbClr>
                </a:solidFill>
                <a:prstDash val="solid"/>
              </a:ln>
              <a:solidFill>
                <a:prstClr val="white">
                  <a:lumMod val="50000"/>
                </a:prstClr>
              </a:solidFill>
              <a:cs typeface="Calibri"/>
            </a:endParaRPr>
          </a:p>
        </p:txBody>
      </p:sp>
      <p:pic>
        <p:nvPicPr>
          <p:cNvPr id="7" name="Picture 9" descr="EENG2.gif">
            <a:extLst>
              <a:ext uri="{FF2B5EF4-FFF2-40B4-BE49-F238E27FC236}">
                <a16:creationId xmlns:a16="http://schemas.microsoft.com/office/drawing/2014/main" id="{C9529CD4-7C56-935B-225B-C9976C124A5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425" y="-9163"/>
            <a:ext cx="17653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2" descr="Os Marretas regressam à televisão">
            <a:extLst>
              <a:ext uri="{FF2B5EF4-FFF2-40B4-BE49-F238E27FC236}">
                <a16:creationId xmlns:a16="http://schemas.microsoft.com/office/drawing/2014/main" id="{01F0DFDC-63CE-A5B7-1F0F-530F2AFA4D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 descr="Uma imagem com logótipo, Tipo de letra, Gráficos, texto&#10;&#10;Descrição gerada automaticamente">
            <a:extLst>
              <a:ext uri="{FF2B5EF4-FFF2-40B4-BE49-F238E27FC236}">
                <a16:creationId xmlns:a16="http://schemas.microsoft.com/office/drawing/2014/main" id="{D26D9C0F-95B3-98E0-48D7-5739B39DC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050" y="13910"/>
            <a:ext cx="1236135" cy="12482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769998C-EA29-5EDF-8082-C22A5FFD3778}"/>
              </a:ext>
            </a:extLst>
          </p:cNvPr>
          <p:cNvSpPr txBox="1"/>
          <p:nvPr/>
        </p:nvSpPr>
        <p:spPr>
          <a:xfrm>
            <a:off x="1984748" y="553114"/>
            <a:ext cx="42337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Workpiece</a:t>
            </a:r>
            <a:r>
              <a:rPr lang="pt-PT" sz="2800" b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 </a:t>
            </a: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and</a:t>
            </a:r>
            <a:r>
              <a:rPr lang="pt-PT" sz="2800" b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 </a:t>
            </a: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Drill</a:t>
            </a:r>
            <a:endParaRPr lang="pt-PT" sz="2800" b="1">
              <a:solidFill>
                <a:srgbClr val="4F77A8"/>
              </a:solidFill>
              <a:latin typeface="+mj-lt"/>
              <a:ea typeface="+mj-lt"/>
              <a:cs typeface="Calibri"/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A2DF726-C6D8-B9EB-BEAA-BEE654BD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5</a:t>
            </a:fld>
            <a:endParaRPr lang="pt-PT"/>
          </a:p>
        </p:txBody>
      </p:sp>
      <p:pic>
        <p:nvPicPr>
          <p:cNvPr id="5" name="Imagem 4" descr="Uma imagem com captura de ecrã, Software de multimédia, software, Software gráfico&#10;&#10;Descrição gerada automaticamente">
            <a:extLst>
              <a:ext uri="{FF2B5EF4-FFF2-40B4-BE49-F238E27FC236}">
                <a16:creationId xmlns:a16="http://schemas.microsoft.com/office/drawing/2014/main" id="{090A4F39-74B9-15AC-663F-809CB8EFE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5" y="1589253"/>
            <a:ext cx="5962161" cy="4362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Uma imagem com texto, captura de ecrã, Software de multimédia, Software gráfico&#10;&#10;Descrição gerada automaticamente">
            <a:extLst>
              <a:ext uri="{FF2B5EF4-FFF2-40B4-BE49-F238E27FC236}">
                <a16:creationId xmlns:a16="http://schemas.microsoft.com/office/drawing/2014/main" id="{58ACF8B7-9883-31BD-E752-112A67CFC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64" y="1336964"/>
            <a:ext cx="3807668" cy="493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15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059" y="40508"/>
            <a:ext cx="3295517" cy="56288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CNC </a:t>
            </a:r>
            <a:r>
              <a:rPr lang="pt-PT" sz="3400" b="1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Simulation</a:t>
            </a: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:</a:t>
            </a:r>
            <a:endParaRPr lang="pt-PT" sz="2600">
              <a:ln w="10541" cmpd="sng">
                <a:solidFill>
                  <a:srgbClr val="4F81BD">
                    <a:lumMod val="75000"/>
                  </a:srgbClr>
                </a:solidFill>
                <a:prstDash val="solid"/>
              </a:ln>
              <a:solidFill>
                <a:prstClr val="white">
                  <a:lumMod val="50000"/>
                </a:prstClr>
              </a:solidFill>
              <a:cs typeface="Calibri"/>
            </a:endParaRPr>
          </a:p>
        </p:txBody>
      </p:sp>
      <p:pic>
        <p:nvPicPr>
          <p:cNvPr id="7" name="Picture 9" descr="EENG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425" y="-9163"/>
            <a:ext cx="17653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2" descr="Os Marretas regressam à televisã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 descr="Uma imagem com logótipo, Tipo de letra, Gráficos, texto&#10;&#10;Descrição gerada automaticamente">
            <a:extLst>
              <a:ext uri="{FF2B5EF4-FFF2-40B4-BE49-F238E27FC236}">
                <a16:creationId xmlns:a16="http://schemas.microsoft.com/office/drawing/2014/main" id="{88BCA235-CC46-F5A7-63A1-3F329A72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050" y="13910"/>
            <a:ext cx="1236135" cy="12482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8CE1A3C-74A1-9887-022A-359DF4087EA7}"/>
              </a:ext>
            </a:extLst>
          </p:cNvPr>
          <p:cNvSpPr txBox="1"/>
          <p:nvPr/>
        </p:nvSpPr>
        <p:spPr>
          <a:xfrm>
            <a:off x="1984082" y="541748"/>
            <a:ext cx="41593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Engrave</a:t>
            </a:r>
            <a:r>
              <a:rPr lang="pt-PT" sz="2800" b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 </a:t>
            </a: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Configuration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5792F4CD-E8E6-DC9D-F44E-D3D8CD93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6</a:t>
            </a:fld>
            <a:endParaRPr lang="pt-PT"/>
          </a:p>
        </p:txBody>
      </p:sp>
      <p:pic>
        <p:nvPicPr>
          <p:cNvPr id="5" name="Imagem 4" descr="Uma imagem com texto, captura de ecrã, software, Ícone de computador&#10;&#10;Descrição gerada automaticamente">
            <a:extLst>
              <a:ext uri="{FF2B5EF4-FFF2-40B4-BE49-F238E27FC236}">
                <a16:creationId xmlns:a16="http://schemas.microsoft.com/office/drawing/2014/main" id="{64F01BC5-6E33-408F-3AF3-13791CA4D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321" y="1347411"/>
            <a:ext cx="9989505" cy="450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Uma imagem com texto, captura de ecrã, ecrã, Tipo de letra&#10;&#10;Descrição gerada automaticamente">
            <a:extLst>
              <a:ext uri="{FF2B5EF4-FFF2-40B4-BE49-F238E27FC236}">
                <a16:creationId xmlns:a16="http://schemas.microsoft.com/office/drawing/2014/main" id="{E24E7DB4-E8C2-785C-75CC-ADEE4D0E0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94" y="4918488"/>
            <a:ext cx="4562475" cy="14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431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8AE5-07AF-9581-AFB5-46335601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A79B-7AC3-0313-E6DB-0EC63BDE7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059" y="40508"/>
            <a:ext cx="3295517" cy="56288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CNC </a:t>
            </a:r>
            <a:r>
              <a:rPr lang="pt-PT" sz="3400" b="1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Simulation</a:t>
            </a: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:</a:t>
            </a:r>
            <a:endParaRPr lang="pt-PT" sz="2600">
              <a:ln w="10541" cmpd="sng">
                <a:solidFill>
                  <a:srgbClr val="4F81BD">
                    <a:lumMod val="75000"/>
                  </a:srgbClr>
                </a:solidFill>
                <a:prstDash val="solid"/>
              </a:ln>
              <a:solidFill>
                <a:prstClr val="white">
                  <a:lumMod val="50000"/>
                </a:prstClr>
              </a:solidFill>
              <a:cs typeface="Calibri"/>
            </a:endParaRPr>
          </a:p>
        </p:txBody>
      </p:sp>
      <p:pic>
        <p:nvPicPr>
          <p:cNvPr id="7" name="Picture 9" descr="EENG2.gif">
            <a:extLst>
              <a:ext uri="{FF2B5EF4-FFF2-40B4-BE49-F238E27FC236}">
                <a16:creationId xmlns:a16="http://schemas.microsoft.com/office/drawing/2014/main" id="{7D15C19B-D3AA-0C3D-0E4E-B9C6D26DC4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425" y="-9163"/>
            <a:ext cx="17653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2" descr="Os Marretas regressam à televisão">
            <a:extLst>
              <a:ext uri="{FF2B5EF4-FFF2-40B4-BE49-F238E27FC236}">
                <a16:creationId xmlns:a16="http://schemas.microsoft.com/office/drawing/2014/main" id="{274EA506-8F5F-C2A2-D074-04F314B6C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 descr="Uma imagem com logótipo, Tipo de letra, Gráficos, texto&#10;&#10;Descrição gerada automaticamente">
            <a:extLst>
              <a:ext uri="{FF2B5EF4-FFF2-40B4-BE49-F238E27FC236}">
                <a16:creationId xmlns:a16="http://schemas.microsoft.com/office/drawing/2014/main" id="{ADADBC2E-8774-A336-838D-BAADEBE59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050" y="13910"/>
            <a:ext cx="1236135" cy="12482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70EBC05-593D-E3C4-3BCE-1D70FE7AAC89}"/>
              </a:ext>
            </a:extLst>
          </p:cNvPr>
          <p:cNvSpPr txBox="1"/>
          <p:nvPr/>
        </p:nvSpPr>
        <p:spPr>
          <a:xfrm>
            <a:off x="1984082" y="541748"/>
            <a:ext cx="2927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pt-PT" sz="2800" b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Final </a:t>
            </a: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Result</a:t>
            </a:r>
            <a:endParaRPr lang="pt-PT" sz="2800" b="1">
              <a:solidFill>
                <a:srgbClr val="4F77A8"/>
              </a:solidFill>
              <a:latin typeface="+mj-lt"/>
              <a:ea typeface="+mj-lt"/>
              <a:cs typeface="Calibri"/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A41A4F1A-3044-E43F-9173-A9D9028E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7</a:t>
            </a:fld>
            <a:endParaRPr lang="pt-PT"/>
          </a:p>
        </p:txBody>
      </p:sp>
      <p:pic>
        <p:nvPicPr>
          <p:cNvPr id="8" name="Imagem 7" descr="Uma imagem com captura de ecrã, texto, design&#10;&#10;Descrição gerada automaticamente">
            <a:extLst>
              <a:ext uri="{FF2B5EF4-FFF2-40B4-BE49-F238E27FC236}">
                <a16:creationId xmlns:a16="http://schemas.microsoft.com/office/drawing/2014/main" id="{5A107FB2-4CC1-4AD2-3BF8-20EA9F068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48" y="1473192"/>
            <a:ext cx="5676191" cy="4334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072F483-44A3-1A01-E030-B178D6107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86" y="1580243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CA693-D735-71C3-3916-BDBF1A367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F78D-52DC-8D72-639F-6F1900BDE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059" y="40508"/>
            <a:ext cx="3295517" cy="56288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CNC </a:t>
            </a:r>
            <a:r>
              <a:rPr lang="pt-PT" sz="3400" b="1" err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Simulation</a:t>
            </a:r>
            <a:r>
              <a:rPr lang="pt-PT" sz="3400" b="1">
                <a:ln w="10541" cmpd="sng">
                  <a:solidFill>
                    <a:srgbClr val="4F81BD">
                      <a:lumMod val="75000"/>
                    </a:srgbClr>
                  </a:solidFill>
                  <a:prstDash val="solid"/>
                </a:ln>
                <a:solidFill>
                  <a:prstClr val="white">
                    <a:lumMod val="50000"/>
                  </a:prstClr>
                </a:solidFill>
                <a:cs typeface="Calibri"/>
              </a:rPr>
              <a:t>:</a:t>
            </a:r>
            <a:endParaRPr lang="pt-PT" sz="2600">
              <a:ln w="10541" cmpd="sng">
                <a:solidFill>
                  <a:srgbClr val="4F81BD">
                    <a:lumMod val="75000"/>
                  </a:srgbClr>
                </a:solidFill>
                <a:prstDash val="solid"/>
              </a:ln>
              <a:solidFill>
                <a:prstClr val="white">
                  <a:lumMod val="50000"/>
                </a:prstClr>
              </a:solidFill>
              <a:cs typeface="Calibri"/>
            </a:endParaRPr>
          </a:p>
        </p:txBody>
      </p:sp>
      <p:pic>
        <p:nvPicPr>
          <p:cNvPr id="7" name="Picture 9" descr="EENG2.gif">
            <a:extLst>
              <a:ext uri="{FF2B5EF4-FFF2-40B4-BE49-F238E27FC236}">
                <a16:creationId xmlns:a16="http://schemas.microsoft.com/office/drawing/2014/main" id="{C0D8CFB6-96A4-D2D8-4109-88524A7AD31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5425" y="-9163"/>
            <a:ext cx="17653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2" descr="Os Marretas regressam à televisão">
            <a:extLst>
              <a:ext uri="{FF2B5EF4-FFF2-40B4-BE49-F238E27FC236}">
                <a16:creationId xmlns:a16="http://schemas.microsoft.com/office/drawing/2014/main" id="{3087DF52-530C-A82C-17C5-471EED3660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 descr="Uma imagem com logótipo, Tipo de letra, Gráficos, texto&#10;&#10;Descrição gerada automaticamente">
            <a:extLst>
              <a:ext uri="{FF2B5EF4-FFF2-40B4-BE49-F238E27FC236}">
                <a16:creationId xmlns:a16="http://schemas.microsoft.com/office/drawing/2014/main" id="{8E5D9F42-3662-F8A3-A590-AAD02F530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4050" y="13910"/>
            <a:ext cx="1236135" cy="12482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C533D17-C6CD-625D-A437-4213CE3C3D46}"/>
              </a:ext>
            </a:extLst>
          </p:cNvPr>
          <p:cNvSpPr txBox="1"/>
          <p:nvPr/>
        </p:nvSpPr>
        <p:spPr>
          <a:xfrm>
            <a:off x="1984082" y="541748"/>
            <a:ext cx="43889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Simulation</a:t>
            </a:r>
            <a:r>
              <a:rPr lang="pt-PT" sz="2800" b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 </a:t>
            </a:r>
            <a:r>
              <a:rPr lang="pt-PT" sz="2800" b="1" err="1">
                <a:solidFill>
                  <a:srgbClr val="4F77A8"/>
                </a:solidFill>
                <a:latin typeface="+mj-lt"/>
                <a:ea typeface="+mj-lt"/>
                <a:cs typeface="Calibri"/>
              </a:rPr>
              <a:t>Video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666D0109-25ED-7D70-4088-4B817E39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B7A6-E1FA-4C44-9DCE-5A57F158E1F1}" type="slidenum">
              <a:rPr lang="pt-PT" smtClean="0"/>
              <a:pPr/>
              <a:t>8</a:t>
            </a:fld>
            <a:endParaRPr lang="pt-PT"/>
          </a:p>
        </p:txBody>
      </p:sp>
      <p:pic>
        <p:nvPicPr>
          <p:cNvPr id="9" name="CNC_Video">
            <a:hlinkClick r:id="" action="ppaction://media"/>
            <a:extLst>
              <a:ext uri="{FF2B5EF4-FFF2-40B4-BE49-F238E27FC236}">
                <a16:creationId xmlns:a16="http://schemas.microsoft.com/office/drawing/2014/main" id="{F2258A1E-D053-CB9D-ADF4-710EC6AD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26607" y="1258789"/>
            <a:ext cx="9191927" cy="51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8</Slides>
  <Notes>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9" baseType="lpstr">
      <vt:lpstr>Office Theme</vt:lpstr>
      <vt:lpstr>Autonomous Intelligent Systems 2023/2024:  CNC Project Presentation</vt:lpstr>
      <vt:lpstr>Logotipo:</vt:lpstr>
      <vt:lpstr>CNC Simulation:</vt:lpstr>
      <vt:lpstr>CNC Simulation:</vt:lpstr>
      <vt:lpstr>CNC Simulation:</vt:lpstr>
      <vt:lpstr>CNC Simulation:</vt:lpstr>
      <vt:lpstr>CNC Simulation:</vt:lpstr>
      <vt:lpstr>CNC Simulation:</vt:lpstr>
    </vt:vector>
  </TitlesOfParts>
  <Company>University of Minho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Attractor dynamics approach  to  behavior generation</dc:title>
  <dc:creator>Estela Bicho</dc:creator>
  <cp:revision>8</cp:revision>
  <dcterms:created xsi:type="dcterms:W3CDTF">2010-09-23T14:40:08Z</dcterms:created>
  <dcterms:modified xsi:type="dcterms:W3CDTF">2024-03-02T17:52:37Z</dcterms:modified>
</cp:coreProperties>
</file>